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Semi-Bold" charset="1" panose="00000700000000000000"/>
      <p:regular r:id="rId13"/>
    </p:embeddedFont>
    <p:embeddedFont>
      <p:font typeface="Poppins" charset="1" panose="00000500000000000000"/>
      <p:regular r:id="rId14"/>
    </p:embeddedFont>
    <p:embeddedFont>
      <p:font typeface="Open Sans Bold" charset="1" panose="020B0806030504020204"/>
      <p:regular r:id="rId15"/>
    </p:embeddedFont>
    <p:embeddedFont>
      <p:font typeface="Poppins Bold" charset="1" panose="00000800000000000000"/>
      <p:regular r:id="rId16"/>
    </p:embeddedFont>
    <p:embeddedFont>
      <p:font typeface="Open San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6.jpe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04139" y="4814769"/>
            <a:ext cx="1111845" cy="431151"/>
            <a:chOff x="0" y="0"/>
            <a:chExt cx="1482461" cy="5748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12772016" y="6352850"/>
            <a:ext cx="1111845" cy="431151"/>
            <a:chOff x="0" y="0"/>
            <a:chExt cx="1482461" cy="574869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113" id="113"/>
          <p:cNvGrpSpPr/>
          <p:nvPr/>
        </p:nvGrpSpPr>
        <p:grpSpPr>
          <a:xfrm rot="0">
            <a:off x="7407551" y="4814769"/>
            <a:ext cx="3472898" cy="6707296"/>
            <a:chOff x="0" y="0"/>
            <a:chExt cx="4630531" cy="8943061"/>
          </a:xfrm>
        </p:grpSpPr>
        <p:grpSp>
          <p:nvGrpSpPr>
            <p:cNvPr name="Group 114" id="114"/>
            <p:cNvGrpSpPr/>
            <p:nvPr/>
          </p:nvGrpSpPr>
          <p:grpSpPr>
            <a:xfrm rot="0">
              <a:off x="0" y="398083"/>
              <a:ext cx="2315266" cy="8544978"/>
              <a:chOff x="0" y="0"/>
              <a:chExt cx="789427" cy="2913548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2315266" y="398083"/>
              <a:ext cx="2315266" cy="8544978"/>
              <a:chOff x="0" y="0"/>
              <a:chExt cx="789427" cy="2913548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0" y="0"/>
              <a:ext cx="4630531" cy="796167"/>
              <a:chOff x="0" y="0"/>
              <a:chExt cx="4727272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47272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727272">
                    <a:moveTo>
                      <a:pt x="2363636" y="0"/>
                    </a:moveTo>
                    <a:lnTo>
                      <a:pt x="4727272" y="406400"/>
                    </a:lnTo>
                    <a:lnTo>
                      <a:pt x="2363636" y="812800"/>
                    </a:lnTo>
                    <a:lnTo>
                      <a:pt x="0" y="406400"/>
                    </a:lnTo>
                    <a:lnTo>
                      <a:pt x="23636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812500" y="82550"/>
                <a:ext cx="3102272" cy="590550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23" id="123"/>
          <p:cNvGrpSpPr/>
          <p:nvPr/>
        </p:nvGrpSpPr>
        <p:grpSpPr>
          <a:xfrm rot="0">
            <a:off x="5070970" y="5902907"/>
            <a:ext cx="3472898" cy="6707296"/>
            <a:chOff x="0" y="0"/>
            <a:chExt cx="4630531" cy="8943061"/>
          </a:xfrm>
        </p:grpSpPr>
        <p:grpSp>
          <p:nvGrpSpPr>
            <p:cNvPr name="Group 124" id="124"/>
            <p:cNvGrpSpPr/>
            <p:nvPr/>
          </p:nvGrpSpPr>
          <p:grpSpPr>
            <a:xfrm rot="0">
              <a:off x="0" y="398083"/>
              <a:ext cx="2315266" cy="8544978"/>
              <a:chOff x="0" y="0"/>
              <a:chExt cx="789427" cy="2913548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2315266" y="398083"/>
              <a:ext cx="2315266" cy="8544978"/>
              <a:chOff x="0" y="0"/>
              <a:chExt cx="789427" cy="2913548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0" y="0"/>
              <a:ext cx="4630531" cy="796167"/>
              <a:chOff x="0" y="0"/>
              <a:chExt cx="4727272" cy="812800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47272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727272">
                    <a:moveTo>
                      <a:pt x="2363636" y="0"/>
                    </a:moveTo>
                    <a:lnTo>
                      <a:pt x="4727272" y="406400"/>
                    </a:lnTo>
                    <a:lnTo>
                      <a:pt x="2363636" y="812800"/>
                    </a:lnTo>
                    <a:lnTo>
                      <a:pt x="0" y="406400"/>
                    </a:lnTo>
                    <a:lnTo>
                      <a:pt x="23636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812500" y="82550"/>
                <a:ext cx="3102272" cy="590550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33" id="133"/>
          <p:cNvGrpSpPr/>
          <p:nvPr/>
        </p:nvGrpSpPr>
        <p:grpSpPr>
          <a:xfrm rot="0">
            <a:off x="9744131" y="7338234"/>
            <a:ext cx="3472898" cy="6707296"/>
            <a:chOff x="0" y="0"/>
            <a:chExt cx="4630531" cy="8943061"/>
          </a:xfrm>
        </p:grpSpPr>
        <p:grpSp>
          <p:nvGrpSpPr>
            <p:cNvPr name="Group 134" id="134"/>
            <p:cNvGrpSpPr/>
            <p:nvPr/>
          </p:nvGrpSpPr>
          <p:grpSpPr>
            <a:xfrm rot="0">
              <a:off x="0" y="398083"/>
              <a:ext cx="2315266" cy="8544978"/>
              <a:chOff x="0" y="0"/>
              <a:chExt cx="789427" cy="2913548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2315266" y="398083"/>
              <a:ext cx="2315266" cy="8544978"/>
              <a:chOff x="0" y="0"/>
              <a:chExt cx="789427" cy="2913548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789427" cy="2913548"/>
              </a:xfrm>
              <a:custGeom>
                <a:avLst/>
                <a:gdLst/>
                <a:ahLst/>
                <a:cxnLst/>
                <a:rect r="r" b="b" t="t" l="l"/>
                <a:pathLst>
                  <a:path h="2913548" w="789427">
                    <a:moveTo>
                      <a:pt x="0" y="0"/>
                    </a:moveTo>
                    <a:lnTo>
                      <a:pt x="789427" y="0"/>
                    </a:lnTo>
                    <a:lnTo>
                      <a:pt x="789427" y="2913548"/>
                    </a:lnTo>
                    <a:lnTo>
                      <a:pt x="0" y="29135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33333">
                    <a:srgbClr val="FFFFFF">
                      <a:alpha val="27500"/>
                    </a:srgbClr>
                  </a:gs>
                  <a:gs pos="66667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57150"/>
                <a:ext cx="789427" cy="2970698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0" y="0"/>
              <a:ext cx="4630531" cy="796167"/>
              <a:chOff x="0" y="0"/>
              <a:chExt cx="4727272" cy="812800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47272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727272">
                    <a:moveTo>
                      <a:pt x="2363636" y="0"/>
                    </a:moveTo>
                    <a:lnTo>
                      <a:pt x="4727272" y="406400"/>
                    </a:lnTo>
                    <a:lnTo>
                      <a:pt x="2363636" y="812800"/>
                    </a:lnTo>
                    <a:lnTo>
                      <a:pt x="0" y="406400"/>
                    </a:lnTo>
                    <a:lnTo>
                      <a:pt x="23636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812500" y="82550"/>
                <a:ext cx="3102272" cy="590550"/>
              </a:xfrm>
              <a:prstGeom prst="rect">
                <a:avLst/>
              </a:prstGeom>
            </p:spPr>
            <p:txBody>
              <a:bodyPr anchor="ctr" rtlCol="false" tIns="25756" lIns="25756" bIns="25756" rIns="25756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143" id="143"/>
          <p:cNvSpPr txBox="true"/>
          <p:nvPr/>
        </p:nvSpPr>
        <p:spPr>
          <a:xfrm rot="0">
            <a:off x="2723894" y="2982205"/>
            <a:ext cx="12840211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PROYECTO CAPSTONE – FASE 2 FINAL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5405075" y="3702281"/>
            <a:ext cx="7477850" cy="71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Integrantes: Matías Mora - Sebastián Leyton</a:t>
            </a:r>
          </a:p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Docente: Luis Alberto Bravo Yanes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7099084" y="3380426"/>
            <a:ext cx="4089832" cy="30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GPY7111-006D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2723894" y="1513286"/>
            <a:ext cx="12840211" cy="13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b="true" sz="49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PLATAFORMA DE GESTIÓN DE FLOTA - PEPSICO CHILE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4539" y="3004946"/>
            <a:ext cx="5048250" cy="5715000"/>
            <a:chOff x="0" y="0"/>
            <a:chExt cx="37351278" cy="42284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51277" cy="42284467"/>
            </a:xfrm>
            <a:custGeom>
              <a:avLst/>
              <a:gdLst/>
              <a:ahLst/>
              <a:cxnLst/>
              <a:rect r="r" b="b" t="t" l="l"/>
              <a:pathLst>
                <a:path h="42284467" w="37351277">
                  <a:moveTo>
                    <a:pt x="26071" y="0"/>
                  </a:moveTo>
                  <a:lnTo>
                    <a:pt x="37325207" y="0"/>
                  </a:lnTo>
                  <a:cubicBezTo>
                    <a:pt x="37332121" y="0"/>
                    <a:pt x="37338750" y="2747"/>
                    <a:pt x="37343640" y="7636"/>
                  </a:cubicBezTo>
                  <a:cubicBezTo>
                    <a:pt x="37348530" y="12525"/>
                    <a:pt x="37351277" y="19156"/>
                    <a:pt x="37351277" y="26071"/>
                  </a:cubicBezTo>
                  <a:lnTo>
                    <a:pt x="37351277" y="42258397"/>
                  </a:lnTo>
                  <a:cubicBezTo>
                    <a:pt x="37351277" y="42272793"/>
                    <a:pt x="37339603" y="42284467"/>
                    <a:pt x="37325207" y="42284467"/>
                  </a:cubicBezTo>
                  <a:lnTo>
                    <a:pt x="26071" y="42284467"/>
                  </a:lnTo>
                  <a:cubicBezTo>
                    <a:pt x="19156" y="42284467"/>
                    <a:pt x="12525" y="42281720"/>
                    <a:pt x="7636" y="42276830"/>
                  </a:cubicBezTo>
                  <a:cubicBezTo>
                    <a:pt x="2747" y="42271941"/>
                    <a:pt x="0" y="42265312"/>
                    <a:pt x="0" y="42258397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24601" t="0" r="-246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100756" y="3004946"/>
            <a:ext cx="5048250" cy="5715000"/>
            <a:chOff x="0" y="0"/>
            <a:chExt cx="33102750" cy="37474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02752" cy="37474810"/>
            </a:xfrm>
            <a:custGeom>
              <a:avLst/>
              <a:gdLst/>
              <a:ahLst/>
              <a:cxnLst/>
              <a:rect r="r" b="b" t="t" l="l"/>
              <a:pathLst>
                <a:path h="37474810" w="33102752">
                  <a:moveTo>
                    <a:pt x="26071" y="0"/>
                  </a:moveTo>
                  <a:lnTo>
                    <a:pt x="33076682" y="0"/>
                  </a:lnTo>
                  <a:cubicBezTo>
                    <a:pt x="33091078" y="0"/>
                    <a:pt x="33102752" y="11672"/>
                    <a:pt x="33102752" y="26071"/>
                  </a:cubicBezTo>
                  <a:lnTo>
                    <a:pt x="33102752" y="37448741"/>
                  </a:lnTo>
                  <a:cubicBezTo>
                    <a:pt x="33102752" y="37455655"/>
                    <a:pt x="33100004" y="37462284"/>
                    <a:pt x="33095115" y="37467174"/>
                  </a:cubicBezTo>
                  <a:cubicBezTo>
                    <a:pt x="33090225" y="37472063"/>
                    <a:pt x="33083596" y="37474810"/>
                    <a:pt x="33076682" y="37474810"/>
                  </a:cubicBezTo>
                  <a:lnTo>
                    <a:pt x="26071" y="37474810"/>
                  </a:lnTo>
                  <a:cubicBezTo>
                    <a:pt x="11672" y="37474810"/>
                    <a:pt x="0" y="37463137"/>
                    <a:pt x="0" y="37448741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6"/>
              <a:stretch>
                <a:fillRect l="-34958" t="0" r="-3495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72777" y="597549"/>
            <a:ext cx="1111845" cy="431151"/>
            <a:chOff x="0" y="0"/>
            <a:chExt cx="1482461" cy="57486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63" id="63"/>
          <p:cNvGrpSpPr/>
          <p:nvPr/>
        </p:nvGrpSpPr>
        <p:grpSpPr>
          <a:xfrm rot="0">
            <a:off x="16703377" y="9042724"/>
            <a:ext cx="1111845" cy="431151"/>
            <a:chOff x="0" y="0"/>
            <a:chExt cx="1482461" cy="574869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TextBox 118" id="118"/>
          <p:cNvSpPr txBox="true"/>
          <p:nvPr/>
        </p:nvSpPr>
        <p:spPr>
          <a:xfrm rot="0">
            <a:off x="2804393" y="3105984"/>
            <a:ext cx="2308541" cy="67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b="true" sz="39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8440690" y="3121973"/>
            <a:ext cx="2368382" cy="6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1"/>
              </a:lnSpc>
              <a:spcBef>
                <a:spcPct val="0"/>
              </a:spcBef>
            </a:pPr>
            <a:r>
              <a:rPr lang="en-US" b="true" sz="38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  <p:grpSp>
        <p:nvGrpSpPr>
          <p:cNvPr name="Group 120" id="120"/>
          <p:cNvGrpSpPr/>
          <p:nvPr/>
        </p:nvGrpSpPr>
        <p:grpSpPr>
          <a:xfrm rot="0">
            <a:off x="8685314" y="1567054"/>
            <a:ext cx="1873985" cy="1873985"/>
            <a:chOff x="0" y="0"/>
            <a:chExt cx="2498647" cy="2498647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2498647" cy="2498647"/>
            </a:xfrm>
            <a:custGeom>
              <a:avLst/>
              <a:gdLst/>
              <a:ahLst/>
              <a:cxnLst/>
              <a:rect r="r" b="b" t="t" l="l"/>
              <a:pathLst>
                <a:path h="2498647" w="2498647">
                  <a:moveTo>
                    <a:pt x="0" y="0"/>
                  </a:moveTo>
                  <a:lnTo>
                    <a:pt x="2498647" y="0"/>
                  </a:lnTo>
                  <a:lnTo>
                    <a:pt x="2498647" y="2498647"/>
                  </a:lnTo>
                  <a:lnTo>
                    <a:pt x="0" y="2498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22" id="122"/>
            <p:cNvGrpSpPr>
              <a:grpSpLocks noChangeAspect="true"/>
            </p:cNvGrpSpPr>
            <p:nvPr/>
          </p:nvGrpSpPr>
          <p:grpSpPr>
            <a:xfrm rot="0">
              <a:off x="0" y="0"/>
              <a:ext cx="2237828" cy="2237828"/>
              <a:chOff x="0" y="0"/>
              <a:chExt cx="495300" cy="4953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24" id="124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25" id="125"/>
            <p:cNvSpPr/>
            <p:nvPr/>
          </p:nvSpPr>
          <p:spPr>
            <a:xfrm flipH="false" flipV="false" rot="0">
              <a:off x="622835" y="652987"/>
              <a:ext cx="970912" cy="970912"/>
            </a:xfrm>
            <a:custGeom>
              <a:avLst/>
              <a:gdLst/>
              <a:ahLst/>
              <a:cxnLst/>
              <a:rect r="r" b="b" t="t" l="l"/>
              <a:pathLst>
                <a:path h="970912" w="970912">
                  <a:moveTo>
                    <a:pt x="0" y="0"/>
                  </a:moveTo>
                  <a:lnTo>
                    <a:pt x="970912" y="0"/>
                  </a:lnTo>
                  <a:lnTo>
                    <a:pt x="970912" y="970912"/>
                  </a:lnTo>
                  <a:lnTo>
                    <a:pt x="0" y="97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6" id="126"/>
          <p:cNvGrpSpPr/>
          <p:nvPr/>
        </p:nvGrpSpPr>
        <p:grpSpPr>
          <a:xfrm rot="0">
            <a:off x="2996180" y="1567054"/>
            <a:ext cx="1924968" cy="1924968"/>
            <a:chOff x="0" y="0"/>
            <a:chExt cx="2566624" cy="2566624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2566624" cy="2566624"/>
            </a:xfrm>
            <a:custGeom>
              <a:avLst/>
              <a:gdLst/>
              <a:ahLst/>
              <a:cxnLst/>
              <a:rect r="r" b="b" t="t" l="l"/>
              <a:pathLst>
                <a:path h="2566624" w="2566624">
                  <a:moveTo>
                    <a:pt x="0" y="0"/>
                  </a:moveTo>
                  <a:lnTo>
                    <a:pt x="2566624" y="0"/>
                  </a:lnTo>
                  <a:lnTo>
                    <a:pt x="2566624" y="2566624"/>
                  </a:lnTo>
                  <a:lnTo>
                    <a:pt x="0" y="2566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28" id="128"/>
            <p:cNvGrpSpPr>
              <a:grpSpLocks noChangeAspect="true"/>
            </p:cNvGrpSpPr>
            <p:nvPr/>
          </p:nvGrpSpPr>
          <p:grpSpPr>
            <a:xfrm rot="0">
              <a:off x="0" y="0"/>
              <a:ext cx="2298709" cy="2298709"/>
              <a:chOff x="0" y="0"/>
              <a:chExt cx="495300" cy="495300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30" id="130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31" id="131"/>
            <p:cNvSpPr/>
            <p:nvPr/>
          </p:nvSpPr>
          <p:spPr>
            <a:xfrm flipH="false" flipV="false" rot="0">
              <a:off x="480805" y="520082"/>
              <a:ext cx="1337100" cy="1258545"/>
            </a:xfrm>
            <a:custGeom>
              <a:avLst/>
              <a:gdLst/>
              <a:ahLst/>
              <a:cxnLst/>
              <a:rect r="r" b="b" t="t" l="l"/>
              <a:pathLst>
                <a:path h="1258545" w="1337100">
                  <a:moveTo>
                    <a:pt x="0" y="0"/>
                  </a:moveTo>
                  <a:lnTo>
                    <a:pt x="1337099" y="0"/>
                  </a:lnTo>
                  <a:lnTo>
                    <a:pt x="1337099" y="1258545"/>
                  </a:lnTo>
                  <a:lnTo>
                    <a:pt x="0" y="1258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2" id="132"/>
          <p:cNvGrpSpPr/>
          <p:nvPr/>
        </p:nvGrpSpPr>
        <p:grpSpPr>
          <a:xfrm rot="0">
            <a:off x="12766973" y="3004946"/>
            <a:ext cx="5048250" cy="5715000"/>
            <a:chOff x="0" y="0"/>
            <a:chExt cx="37351278" cy="42284466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37351277" cy="42284467"/>
            </a:xfrm>
            <a:custGeom>
              <a:avLst/>
              <a:gdLst/>
              <a:ahLst/>
              <a:cxnLst/>
              <a:rect r="r" b="b" t="t" l="l"/>
              <a:pathLst>
                <a:path h="42284467" w="37351277">
                  <a:moveTo>
                    <a:pt x="26071" y="0"/>
                  </a:moveTo>
                  <a:lnTo>
                    <a:pt x="37325207" y="0"/>
                  </a:lnTo>
                  <a:cubicBezTo>
                    <a:pt x="37332121" y="0"/>
                    <a:pt x="37338750" y="2747"/>
                    <a:pt x="37343640" y="7636"/>
                  </a:cubicBezTo>
                  <a:cubicBezTo>
                    <a:pt x="37348530" y="12525"/>
                    <a:pt x="37351277" y="19156"/>
                    <a:pt x="37351277" y="26071"/>
                  </a:cubicBezTo>
                  <a:lnTo>
                    <a:pt x="37351277" y="42258397"/>
                  </a:lnTo>
                  <a:cubicBezTo>
                    <a:pt x="37351277" y="42272793"/>
                    <a:pt x="37339603" y="42284467"/>
                    <a:pt x="37325207" y="42284467"/>
                  </a:cubicBezTo>
                  <a:lnTo>
                    <a:pt x="26071" y="42284467"/>
                  </a:lnTo>
                  <a:cubicBezTo>
                    <a:pt x="19156" y="42284467"/>
                    <a:pt x="12525" y="42281720"/>
                    <a:pt x="7636" y="42276830"/>
                  </a:cubicBezTo>
                  <a:cubicBezTo>
                    <a:pt x="2747" y="42271941"/>
                    <a:pt x="0" y="42265312"/>
                    <a:pt x="0" y="42258397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24601" t="0" r="-24601" b="0"/>
              </a:stretch>
            </a:blipFill>
          </p:spPr>
        </p:sp>
      </p:grpSp>
      <p:sp>
        <p:nvSpPr>
          <p:cNvPr name="TextBox 134" id="134"/>
          <p:cNvSpPr txBox="true"/>
          <p:nvPr/>
        </p:nvSpPr>
        <p:spPr>
          <a:xfrm rot="0">
            <a:off x="12714827" y="3105984"/>
            <a:ext cx="5100396" cy="138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b="true" sz="39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Puntos de Dolor:</a:t>
            </a:r>
          </a:p>
        </p:txBody>
      </p:sp>
      <p:grpSp>
        <p:nvGrpSpPr>
          <p:cNvPr name="Group 135" id="135"/>
          <p:cNvGrpSpPr/>
          <p:nvPr/>
        </p:nvGrpSpPr>
        <p:grpSpPr>
          <a:xfrm rot="0">
            <a:off x="14328614" y="1567054"/>
            <a:ext cx="1916974" cy="1916974"/>
            <a:chOff x="0" y="0"/>
            <a:chExt cx="2555965" cy="2555965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2555965" cy="2555965"/>
            </a:xfrm>
            <a:custGeom>
              <a:avLst/>
              <a:gdLst/>
              <a:ahLst/>
              <a:cxnLst/>
              <a:rect r="r" b="b" t="t" l="l"/>
              <a:pathLst>
                <a:path h="2555965" w="2555965">
                  <a:moveTo>
                    <a:pt x="0" y="0"/>
                  </a:moveTo>
                  <a:lnTo>
                    <a:pt x="2555965" y="0"/>
                  </a:lnTo>
                  <a:lnTo>
                    <a:pt x="2555965" y="2555965"/>
                  </a:lnTo>
                  <a:lnTo>
                    <a:pt x="0" y="255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37" id="137"/>
            <p:cNvGrpSpPr>
              <a:grpSpLocks noChangeAspect="true"/>
            </p:cNvGrpSpPr>
            <p:nvPr/>
          </p:nvGrpSpPr>
          <p:grpSpPr>
            <a:xfrm rot="0">
              <a:off x="0" y="0"/>
              <a:ext cx="2289163" cy="2289163"/>
              <a:chOff x="0" y="0"/>
              <a:chExt cx="495300" cy="495300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39" id="139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</p:grpSp>
      <p:sp>
        <p:nvSpPr>
          <p:cNvPr name="Freeform 140" id="140"/>
          <p:cNvSpPr/>
          <p:nvPr/>
        </p:nvSpPr>
        <p:spPr>
          <a:xfrm flipH="false" flipV="false" rot="0">
            <a:off x="14546480" y="1780644"/>
            <a:ext cx="1302540" cy="1302540"/>
          </a:xfrm>
          <a:custGeom>
            <a:avLst/>
            <a:gdLst/>
            <a:ahLst/>
            <a:cxnLst/>
            <a:rect r="r" b="b" t="t" l="l"/>
            <a:pathLst>
              <a:path h="1302540" w="1302540">
                <a:moveTo>
                  <a:pt x="0" y="0"/>
                </a:moveTo>
                <a:lnTo>
                  <a:pt x="1302540" y="0"/>
                </a:lnTo>
                <a:lnTo>
                  <a:pt x="1302540" y="1302539"/>
                </a:lnTo>
                <a:lnTo>
                  <a:pt x="0" y="13025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1" id="141"/>
          <p:cNvSpPr txBox="true"/>
          <p:nvPr/>
        </p:nvSpPr>
        <p:spPr>
          <a:xfrm rot="0">
            <a:off x="3958664" y="254090"/>
            <a:ext cx="10726530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 Desafío en PepsiCo Logística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1582902" y="3950864"/>
            <a:ext cx="4762184" cy="407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PepsiCo Chile opera una de las flotas más grandes del país y gestiona el ingreso a talleres de forma manual (planillas + WhatsApp).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7244849" y="3979439"/>
            <a:ext cx="4754914" cy="461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existe trazabilidad ni registro centralizado del estado y reparaciones de los vehículos.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Hay descoordinación entre áreas y duplicación de datos.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se pueden medir tiempos ni productividad, lo que dificulta la planificación.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12825453" y="4490597"/>
            <a:ext cx="4931290" cy="414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8"/>
              </a:lnSpc>
            </a:pPr>
            <a:r>
              <a:rPr lang="en-US" sz="3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❌ </a:t>
            </a:r>
            <a:r>
              <a:rPr lang="en-US" sz="3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Pérdida de trazabilidad</a:t>
            </a:r>
          </a:p>
          <a:p>
            <a:pPr algn="ctr">
              <a:lnSpc>
                <a:spcPts val="4668"/>
              </a:lnSpc>
            </a:pPr>
            <a:r>
              <a:rPr lang="en-US" sz="3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❌ Duplicidad de datos</a:t>
            </a:r>
          </a:p>
          <a:p>
            <a:pPr algn="ctr">
              <a:lnSpc>
                <a:spcPts val="4668"/>
              </a:lnSpc>
            </a:pPr>
            <a:r>
              <a:rPr lang="en-US" sz="3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❌ “Ceguera operativa” (sin métricas reales)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067687" cy="4114800"/>
          </a:xfrm>
          <a:custGeom>
            <a:avLst/>
            <a:gdLst/>
            <a:ahLst/>
            <a:cxnLst/>
            <a:rect r="r" b="b" t="t" l="l"/>
            <a:pathLst>
              <a:path h="4114800" w="2067687">
                <a:moveTo>
                  <a:pt x="0" y="0"/>
                </a:moveTo>
                <a:lnTo>
                  <a:pt x="2067687" y="0"/>
                </a:lnTo>
                <a:lnTo>
                  <a:pt x="20676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819195" y="-808908"/>
            <a:ext cx="1634076" cy="3251892"/>
          </a:xfrm>
          <a:custGeom>
            <a:avLst/>
            <a:gdLst/>
            <a:ahLst/>
            <a:cxnLst/>
            <a:rect r="r" b="b" t="t" l="l"/>
            <a:pathLst>
              <a:path h="3251892" w="1634076">
                <a:moveTo>
                  <a:pt x="0" y="0"/>
                </a:moveTo>
                <a:lnTo>
                  <a:pt x="1634076" y="0"/>
                </a:lnTo>
                <a:lnTo>
                  <a:pt x="1634076" y="3251892"/>
                </a:lnTo>
                <a:lnTo>
                  <a:pt x="0" y="3251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727588"/>
            <a:ext cx="4401848" cy="3819781"/>
            <a:chOff x="0" y="0"/>
            <a:chExt cx="20247827" cy="175704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87939" y="0"/>
                  </a:moveTo>
                  <a:lnTo>
                    <a:pt x="20159889" y="0"/>
                  </a:lnTo>
                  <a:cubicBezTo>
                    <a:pt x="20208456" y="0"/>
                    <a:pt x="20247828" y="39372"/>
                    <a:pt x="20247828" y="87939"/>
                  </a:cubicBezTo>
                  <a:lnTo>
                    <a:pt x="20247828" y="17482469"/>
                  </a:lnTo>
                  <a:cubicBezTo>
                    <a:pt x="20247828" y="17505792"/>
                    <a:pt x="20238563" y="17528160"/>
                    <a:pt x="20222071" y="17544652"/>
                  </a:cubicBezTo>
                  <a:cubicBezTo>
                    <a:pt x="20205579" y="17561144"/>
                    <a:pt x="20183211" y="17570408"/>
                    <a:pt x="20159889" y="17570408"/>
                  </a:cubicBezTo>
                  <a:lnTo>
                    <a:pt x="87939" y="17570408"/>
                  </a:lnTo>
                  <a:cubicBezTo>
                    <a:pt x="64616" y="17570408"/>
                    <a:pt x="42249" y="17561144"/>
                    <a:pt x="25757" y="17544652"/>
                  </a:cubicBezTo>
                  <a:cubicBezTo>
                    <a:pt x="9265" y="17528160"/>
                    <a:pt x="0" y="17505792"/>
                    <a:pt x="0" y="17482469"/>
                  </a:cubicBezTo>
                  <a:lnTo>
                    <a:pt x="0" y="87939"/>
                  </a:lnTo>
                  <a:cubicBezTo>
                    <a:pt x="0" y="64616"/>
                    <a:pt x="9265" y="42249"/>
                    <a:pt x="25757" y="25757"/>
                  </a:cubicBezTo>
                  <a:cubicBezTo>
                    <a:pt x="42249" y="9265"/>
                    <a:pt x="64616" y="0"/>
                    <a:pt x="87939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35023" y="3727588"/>
            <a:ext cx="4401848" cy="3819781"/>
            <a:chOff x="0" y="0"/>
            <a:chExt cx="20247827" cy="17570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87939" y="0"/>
                  </a:moveTo>
                  <a:lnTo>
                    <a:pt x="20159889" y="0"/>
                  </a:lnTo>
                  <a:cubicBezTo>
                    <a:pt x="20208456" y="0"/>
                    <a:pt x="20247828" y="39372"/>
                    <a:pt x="20247828" y="87939"/>
                  </a:cubicBezTo>
                  <a:lnTo>
                    <a:pt x="20247828" y="17482469"/>
                  </a:lnTo>
                  <a:cubicBezTo>
                    <a:pt x="20247828" y="17505792"/>
                    <a:pt x="20238563" y="17528160"/>
                    <a:pt x="20222071" y="17544652"/>
                  </a:cubicBezTo>
                  <a:cubicBezTo>
                    <a:pt x="20205579" y="17561144"/>
                    <a:pt x="20183211" y="17570408"/>
                    <a:pt x="20159889" y="17570408"/>
                  </a:cubicBezTo>
                  <a:lnTo>
                    <a:pt x="87939" y="17570408"/>
                  </a:lnTo>
                  <a:cubicBezTo>
                    <a:pt x="64616" y="17570408"/>
                    <a:pt x="42249" y="17561144"/>
                    <a:pt x="25757" y="17544652"/>
                  </a:cubicBezTo>
                  <a:cubicBezTo>
                    <a:pt x="9265" y="17528160"/>
                    <a:pt x="0" y="17505792"/>
                    <a:pt x="0" y="17482469"/>
                  </a:cubicBezTo>
                  <a:lnTo>
                    <a:pt x="0" y="87939"/>
                  </a:lnTo>
                  <a:cubicBezTo>
                    <a:pt x="0" y="64616"/>
                    <a:pt x="9265" y="42249"/>
                    <a:pt x="25757" y="25757"/>
                  </a:cubicBezTo>
                  <a:cubicBezTo>
                    <a:pt x="42249" y="9265"/>
                    <a:pt x="64616" y="0"/>
                    <a:pt x="87939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842444" y="3727588"/>
            <a:ext cx="4401848" cy="3819781"/>
            <a:chOff x="0" y="0"/>
            <a:chExt cx="20247827" cy="175704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47828" cy="17570408"/>
            </a:xfrm>
            <a:custGeom>
              <a:avLst/>
              <a:gdLst/>
              <a:ahLst/>
              <a:cxnLst/>
              <a:rect r="r" b="b" t="t" l="l"/>
              <a:pathLst>
                <a:path h="17570408" w="20247828">
                  <a:moveTo>
                    <a:pt x="87939" y="0"/>
                  </a:moveTo>
                  <a:lnTo>
                    <a:pt x="20159889" y="0"/>
                  </a:lnTo>
                  <a:cubicBezTo>
                    <a:pt x="20208456" y="0"/>
                    <a:pt x="20247828" y="39372"/>
                    <a:pt x="20247828" y="87939"/>
                  </a:cubicBezTo>
                  <a:lnTo>
                    <a:pt x="20247828" y="17482469"/>
                  </a:lnTo>
                  <a:cubicBezTo>
                    <a:pt x="20247828" y="17505792"/>
                    <a:pt x="20238563" y="17528160"/>
                    <a:pt x="20222071" y="17544652"/>
                  </a:cubicBezTo>
                  <a:cubicBezTo>
                    <a:pt x="20205579" y="17561144"/>
                    <a:pt x="20183211" y="17570408"/>
                    <a:pt x="20159889" y="17570408"/>
                  </a:cubicBezTo>
                  <a:lnTo>
                    <a:pt x="87939" y="17570408"/>
                  </a:lnTo>
                  <a:cubicBezTo>
                    <a:pt x="64616" y="17570408"/>
                    <a:pt x="42249" y="17561144"/>
                    <a:pt x="25757" y="17544652"/>
                  </a:cubicBezTo>
                  <a:cubicBezTo>
                    <a:pt x="9265" y="17528160"/>
                    <a:pt x="0" y="17505792"/>
                    <a:pt x="0" y="17482469"/>
                  </a:cubicBezTo>
                  <a:lnTo>
                    <a:pt x="0" y="87939"/>
                  </a:lnTo>
                  <a:cubicBezTo>
                    <a:pt x="0" y="64616"/>
                    <a:pt x="9265" y="42249"/>
                    <a:pt x="25757" y="25757"/>
                  </a:cubicBezTo>
                  <a:cubicBezTo>
                    <a:pt x="42249" y="9265"/>
                    <a:pt x="64616" y="0"/>
                    <a:pt x="87939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-15123" t="0" r="-1512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120081" y="2305861"/>
            <a:ext cx="1861581" cy="1801308"/>
            <a:chOff x="0" y="0"/>
            <a:chExt cx="1033690" cy="1000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03970" y="0"/>
                  </a:moveTo>
                  <a:lnTo>
                    <a:pt x="929721" y="0"/>
                  </a:lnTo>
                  <a:cubicBezTo>
                    <a:pt x="987141" y="0"/>
                    <a:pt x="1033690" y="46549"/>
                    <a:pt x="1033690" y="103970"/>
                  </a:cubicBezTo>
                  <a:lnTo>
                    <a:pt x="1033690" y="896252"/>
                  </a:lnTo>
                  <a:cubicBezTo>
                    <a:pt x="1033690" y="953673"/>
                    <a:pt x="987141" y="1000222"/>
                    <a:pt x="929721" y="1000222"/>
                  </a:cubicBezTo>
                  <a:lnTo>
                    <a:pt x="103970" y="1000222"/>
                  </a:lnTo>
                  <a:cubicBezTo>
                    <a:pt x="46549" y="1000222"/>
                    <a:pt x="0" y="953673"/>
                    <a:pt x="0" y="896252"/>
                  </a:cubicBezTo>
                  <a:lnTo>
                    <a:pt x="0" y="103970"/>
                  </a:lnTo>
                  <a:cubicBezTo>
                    <a:pt x="0" y="46549"/>
                    <a:pt x="46549" y="0"/>
                    <a:pt x="1039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18983" y="2478442"/>
            <a:ext cx="1463778" cy="14637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2225" y="0"/>
                  </a:moveTo>
                  <a:lnTo>
                    <a:pt x="680575" y="0"/>
                  </a:lnTo>
                  <a:cubicBezTo>
                    <a:pt x="753601" y="0"/>
                    <a:pt x="812800" y="59199"/>
                    <a:pt x="812800" y="132225"/>
                  </a:cubicBezTo>
                  <a:lnTo>
                    <a:pt x="812800" y="680575"/>
                  </a:lnTo>
                  <a:cubicBezTo>
                    <a:pt x="812800" y="753601"/>
                    <a:pt x="753601" y="812800"/>
                    <a:pt x="680575" y="812800"/>
                  </a:cubicBezTo>
                  <a:lnTo>
                    <a:pt x="132225" y="812800"/>
                  </a:lnTo>
                  <a:cubicBezTo>
                    <a:pt x="59199" y="812800"/>
                    <a:pt x="0" y="753601"/>
                    <a:pt x="0" y="680575"/>
                  </a:cubicBezTo>
                  <a:lnTo>
                    <a:pt x="0" y="132225"/>
                  </a:lnTo>
                  <a:cubicBezTo>
                    <a:pt x="0" y="59199"/>
                    <a:pt x="59199" y="0"/>
                    <a:pt x="132225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12660" y="2305861"/>
            <a:ext cx="1861581" cy="1801308"/>
            <a:chOff x="0" y="0"/>
            <a:chExt cx="1033690" cy="10002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03970" y="0"/>
                  </a:moveTo>
                  <a:lnTo>
                    <a:pt x="929721" y="0"/>
                  </a:lnTo>
                  <a:cubicBezTo>
                    <a:pt x="987141" y="0"/>
                    <a:pt x="1033690" y="46549"/>
                    <a:pt x="1033690" y="103970"/>
                  </a:cubicBezTo>
                  <a:lnTo>
                    <a:pt x="1033690" y="896252"/>
                  </a:lnTo>
                  <a:cubicBezTo>
                    <a:pt x="1033690" y="953673"/>
                    <a:pt x="987141" y="1000222"/>
                    <a:pt x="929721" y="1000222"/>
                  </a:cubicBezTo>
                  <a:lnTo>
                    <a:pt x="103970" y="1000222"/>
                  </a:lnTo>
                  <a:cubicBezTo>
                    <a:pt x="46549" y="1000222"/>
                    <a:pt x="0" y="953673"/>
                    <a:pt x="0" y="896252"/>
                  </a:cubicBezTo>
                  <a:lnTo>
                    <a:pt x="0" y="103970"/>
                  </a:lnTo>
                  <a:cubicBezTo>
                    <a:pt x="0" y="46549"/>
                    <a:pt x="46549" y="0"/>
                    <a:pt x="1039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511562" y="2478442"/>
            <a:ext cx="1463778" cy="146377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2225" y="0"/>
                  </a:moveTo>
                  <a:lnTo>
                    <a:pt x="680575" y="0"/>
                  </a:lnTo>
                  <a:cubicBezTo>
                    <a:pt x="753601" y="0"/>
                    <a:pt x="812800" y="59199"/>
                    <a:pt x="812800" y="132225"/>
                  </a:cubicBezTo>
                  <a:lnTo>
                    <a:pt x="812800" y="680575"/>
                  </a:lnTo>
                  <a:cubicBezTo>
                    <a:pt x="812800" y="753601"/>
                    <a:pt x="753601" y="812800"/>
                    <a:pt x="680575" y="812800"/>
                  </a:cubicBezTo>
                  <a:lnTo>
                    <a:pt x="132225" y="812800"/>
                  </a:lnTo>
                  <a:cubicBezTo>
                    <a:pt x="59199" y="812800"/>
                    <a:pt x="0" y="753601"/>
                    <a:pt x="0" y="680575"/>
                  </a:cubicBezTo>
                  <a:lnTo>
                    <a:pt x="0" y="132225"/>
                  </a:lnTo>
                  <a:cubicBezTo>
                    <a:pt x="0" y="59199"/>
                    <a:pt x="59199" y="0"/>
                    <a:pt x="132225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306337" y="2313492"/>
            <a:ext cx="1861581" cy="1801308"/>
            <a:chOff x="0" y="0"/>
            <a:chExt cx="1033690" cy="1000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3690" cy="1000222"/>
            </a:xfrm>
            <a:custGeom>
              <a:avLst/>
              <a:gdLst/>
              <a:ahLst/>
              <a:cxnLst/>
              <a:rect r="r" b="b" t="t" l="l"/>
              <a:pathLst>
                <a:path h="1000222" w="1033690">
                  <a:moveTo>
                    <a:pt x="103970" y="0"/>
                  </a:moveTo>
                  <a:lnTo>
                    <a:pt x="929721" y="0"/>
                  </a:lnTo>
                  <a:cubicBezTo>
                    <a:pt x="987141" y="0"/>
                    <a:pt x="1033690" y="46549"/>
                    <a:pt x="1033690" y="103970"/>
                  </a:cubicBezTo>
                  <a:lnTo>
                    <a:pt x="1033690" y="896252"/>
                  </a:lnTo>
                  <a:cubicBezTo>
                    <a:pt x="1033690" y="953673"/>
                    <a:pt x="987141" y="1000222"/>
                    <a:pt x="929721" y="1000222"/>
                  </a:cubicBezTo>
                  <a:lnTo>
                    <a:pt x="103970" y="1000222"/>
                  </a:lnTo>
                  <a:cubicBezTo>
                    <a:pt x="46549" y="1000222"/>
                    <a:pt x="0" y="953673"/>
                    <a:pt x="0" y="896252"/>
                  </a:cubicBezTo>
                  <a:lnTo>
                    <a:pt x="0" y="103970"/>
                  </a:lnTo>
                  <a:cubicBezTo>
                    <a:pt x="0" y="46549"/>
                    <a:pt x="46549" y="0"/>
                    <a:pt x="10397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033690" cy="1047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05239" y="2486072"/>
            <a:ext cx="1463778" cy="146377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2225" y="0"/>
                  </a:moveTo>
                  <a:lnTo>
                    <a:pt x="680575" y="0"/>
                  </a:lnTo>
                  <a:cubicBezTo>
                    <a:pt x="753601" y="0"/>
                    <a:pt x="812800" y="59199"/>
                    <a:pt x="812800" y="132225"/>
                  </a:cubicBezTo>
                  <a:lnTo>
                    <a:pt x="812800" y="680575"/>
                  </a:lnTo>
                  <a:cubicBezTo>
                    <a:pt x="812800" y="753601"/>
                    <a:pt x="753601" y="812800"/>
                    <a:pt x="680575" y="812800"/>
                  </a:cubicBezTo>
                  <a:lnTo>
                    <a:pt x="132225" y="812800"/>
                  </a:lnTo>
                  <a:cubicBezTo>
                    <a:pt x="59199" y="812800"/>
                    <a:pt x="0" y="753601"/>
                    <a:pt x="0" y="680575"/>
                  </a:cubicBezTo>
                  <a:lnTo>
                    <a:pt x="0" y="132225"/>
                  </a:lnTo>
                  <a:cubicBezTo>
                    <a:pt x="0" y="59199"/>
                    <a:pt x="59199" y="0"/>
                    <a:pt x="132225" y="0"/>
                  </a:cubicBezTo>
                  <a:close/>
                </a:path>
              </a:pathLst>
            </a:custGeom>
            <a:solidFill>
              <a:srgbClr val="201F1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72777" y="544248"/>
            <a:ext cx="1111845" cy="484452"/>
            <a:chOff x="0" y="0"/>
            <a:chExt cx="1482461" cy="64593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AutoShape 85" id="85"/>
          <p:cNvSpPr/>
          <p:nvPr/>
        </p:nvSpPr>
        <p:spPr>
          <a:xfrm flipV="true">
            <a:off x="5430548" y="5637479"/>
            <a:ext cx="1604474" cy="0"/>
          </a:xfrm>
          <a:prstGeom prst="line">
            <a:avLst/>
          </a:prstGeom>
          <a:ln cap="flat" w="1714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 flipV="true">
            <a:off x="11365675" y="5637479"/>
            <a:ext cx="1476769" cy="43505"/>
          </a:xfrm>
          <a:prstGeom prst="line">
            <a:avLst/>
          </a:prstGeom>
          <a:ln cap="flat" w="1714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7" id="87"/>
          <p:cNvSpPr/>
          <p:nvPr/>
        </p:nvSpPr>
        <p:spPr>
          <a:xfrm flipH="false" flipV="false" rot="0">
            <a:off x="2785738" y="2646093"/>
            <a:ext cx="902780" cy="1128475"/>
          </a:xfrm>
          <a:custGeom>
            <a:avLst/>
            <a:gdLst/>
            <a:ahLst/>
            <a:cxnLst/>
            <a:rect r="r" b="b" t="t" l="l"/>
            <a:pathLst>
              <a:path h="1128475" w="902780">
                <a:moveTo>
                  <a:pt x="0" y="0"/>
                </a:moveTo>
                <a:lnTo>
                  <a:pt x="902780" y="0"/>
                </a:lnTo>
                <a:lnTo>
                  <a:pt x="902780" y="1128475"/>
                </a:lnTo>
                <a:lnTo>
                  <a:pt x="0" y="112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8667818" y="2803573"/>
            <a:ext cx="1151265" cy="805886"/>
          </a:xfrm>
          <a:custGeom>
            <a:avLst/>
            <a:gdLst/>
            <a:ahLst/>
            <a:cxnLst/>
            <a:rect r="r" b="b" t="t" l="l"/>
            <a:pathLst>
              <a:path h="805886" w="1151265">
                <a:moveTo>
                  <a:pt x="0" y="0"/>
                </a:moveTo>
                <a:lnTo>
                  <a:pt x="1151265" y="0"/>
                </a:lnTo>
                <a:lnTo>
                  <a:pt x="1151265" y="805885"/>
                </a:lnTo>
                <a:lnTo>
                  <a:pt x="0" y="805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4402889" y="2566163"/>
            <a:ext cx="1295967" cy="1295967"/>
          </a:xfrm>
          <a:custGeom>
            <a:avLst/>
            <a:gdLst/>
            <a:ahLst/>
            <a:cxnLst/>
            <a:rect r="r" b="b" t="t" l="l"/>
            <a:pathLst>
              <a:path h="1295967" w="1295967">
                <a:moveTo>
                  <a:pt x="0" y="0"/>
                </a:moveTo>
                <a:lnTo>
                  <a:pt x="1295966" y="0"/>
                </a:lnTo>
                <a:lnTo>
                  <a:pt x="1295966" y="1295966"/>
                </a:lnTo>
                <a:lnTo>
                  <a:pt x="0" y="1295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0" id="90"/>
          <p:cNvSpPr txBox="true"/>
          <p:nvPr/>
        </p:nvSpPr>
        <p:spPr>
          <a:xfrm rot="0">
            <a:off x="5241156" y="431533"/>
            <a:ext cx="7989581" cy="147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Metodología y Estrategia de Ejecución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028700" y="4800810"/>
            <a:ext cx="4401848" cy="157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8"/>
              </a:lnSpc>
              <a:spcBef>
                <a:spcPct val="0"/>
              </a:spcBef>
            </a:pPr>
            <a:r>
              <a:rPr lang="en-US" b="true" sz="35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Levantami</a:t>
            </a:r>
            <a:r>
              <a:rPr lang="en-US" b="true" sz="357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ento</a:t>
            </a:r>
          </a:p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67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Requerimientos definidos en reuniones iniciales.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7042527" y="4567448"/>
            <a:ext cx="4401848" cy="204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8"/>
              </a:lnSpc>
              <a:spcBef>
                <a:spcPct val="0"/>
              </a:spcBef>
            </a:pPr>
            <a:r>
              <a:rPr lang="en-US" b="true" sz="35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Desarr</a:t>
            </a:r>
            <a:r>
              <a:rPr lang="en-US" b="true" sz="357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ollo</a:t>
            </a:r>
          </a:p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67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Ejecución basada en el Product Backlog validado.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2857452" y="4607770"/>
            <a:ext cx="4401848" cy="19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8"/>
              </a:lnSpc>
              <a:spcBef>
                <a:spcPct val="0"/>
              </a:spcBef>
            </a:pPr>
            <a:r>
              <a:rPr lang="en-US" b="true" sz="31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</a:t>
            </a:r>
            <a:r>
              <a:rPr lang="en-US" b="true" sz="317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 Técnica</a:t>
            </a:r>
          </a:p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67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Pruebas internas de cumplimiento de casos de uso</a:t>
            </a:r>
          </a:p>
        </p:txBody>
      </p:sp>
      <p:grpSp>
        <p:nvGrpSpPr>
          <p:cNvPr name="Group 94" id="94"/>
          <p:cNvGrpSpPr/>
          <p:nvPr/>
        </p:nvGrpSpPr>
        <p:grpSpPr>
          <a:xfrm rot="0">
            <a:off x="5690765" y="7894479"/>
            <a:ext cx="6891463" cy="1573875"/>
            <a:chOff x="0" y="0"/>
            <a:chExt cx="31699672" cy="7239584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31699671" cy="7239584"/>
            </a:xfrm>
            <a:custGeom>
              <a:avLst/>
              <a:gdLst/>
              <a:ahLst/>
              <a:cxnLst/>
              <a:rect r="r" b="b" t="t" l="l"/>
              <a:pathLst>
                <a:path h="7239584" w="31699671">
                  <a:moveTo>
                    <a:pt x="26962" y="0"/>
                  </a:moveTo>
                  <a:lnTo>
                    <a:pt x="31672709" y="0"/>
                  </a:lnTo>
                  <a:cubicBezTo>
                    <a:pt x="31679862" y="0"/>
                    <a:pt x="31686717" y="2841"/>
                    <a:pt x="31691774" y="7897"/>
                  </a:cubicBezTo>
                  <a:cubicBezTo>
                    <a:pt x="31696831" y="12953"/>
                    <a:pt x="31699671" y="19811"/>
                    <a:pt x="31699671" y="26962"/>
                  </a:cubicBezTo>
                  <a:lnTo>
                    <a:pt x="31699671" y="7212623"/>
                  </a:lnTo>
                  <a:cubicBezTo>
                    <a:pt x="31699671" y="7219773"/>
                    <a:pt x="31696831" y="7226631"/>
                    <a:pt x="31691774" y="7231687"/>
                  </a:cubicBezTo>
                  <a:cubicBezTo>
                    <a:pt x="31686717" y="7236744"/>
                    <a:pt x="31679862" y="7239584"/>
                    <a:pt x="31672709" y="7239584"/>
                  </a:cubicBezTo>
                  <a:lnTo>
                    <a:pt x="26962" y="7239584"/>
                  </a:lnTo>
                  <a:cubicBezTo>
                    <a:pt x="19811" y="7239584"/>
                    <a:pt x="12953" y="7236744"/>
                    <a:pt x="7897" y="7231687"/>
                  </a:cubicBezTo>
                  <a:cubicBezTo>
                    <a:pt x="2841" y="7226631"/>
                    <a:pt x="0" y="7219773"/>
                    <a:pt x="0" y="7212623"/>
                  </a:cubicBezTo>
                  <a:lnTo>
                    <a:pt x="0" y="26962"/>
                  </a:lnTo>
                  <a:cubicBezTo>
                    <a:pt x="0" y="19811"/>
                    <a:pt x="2841" y="12953"/>
                    <a:pt x="7897" y="7897"/>
                  </a:cubicBezTo>
                  <a:cubicBezTo>
                    <a:pt x="12953" y="2841"/>
                    <a:pt x="19811" y="0"/>
                    <a:pt x="26962" y="0"/>
                  </a:cubicBezTo>
                  <a:close/>
                </a:path>
              </a:pathLst>
            </a:custGeom>
            <a:blipFill>
              <a:blip r:embed="rId7">
                <a:alphaModFix amt="75000"/>
              </a:blip>
              <a:stretch>
                <a:fillRect l="0" t="-95864" r="0" b="-95864"/>
              </a:stretch>
            </a:blipFill>
          </p:spPr>
        </p:sp>
      </p:grpSp>
      <p:sp>
        <p:nvSpPr>
          <p:cNvPr name="TextBox 96" id="96"/>
          <p:cNvSpPr txBox="true"/>
          <p:nvPr/>
        </p:nvSpPr>
        <p:spPr>
          <a:xfrm rot="0">
            <a:off x="5690765" y="7761129"/>
            <a:ext cx="6906470" cy="170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6"/>
              </a:lnSpc>
              <a:spcBef>
                <a:spcPct val="0"/>
              </a:spcBef>
            </a:pPr>
            <a:r>
              <a:rPr lang="en-US" sz="4768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Scrum </a:t>
            </a:r>
          </a:p>
          <a:p>
            <a:pPr algn="ctr">
              <a:lnSpc>
                <a:spcPts val="6676"/>
              </a:lnSpc>
              <a:spcBef>
                <a:spcPct val="0"/>
              </a:spcBef>
            </a:pPr>
            <a:r>
              <a:rPr lang="en-US" sz="4768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Sprints de 2 semanas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473493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4"/>
                </a:lnTo>
                <a:lnTo>
                  <a:pt x="0" y="356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2777" y="9530004"/>
            <a:ext cx="1111845" cy="431151"/>
            <a:chOff x="0" y="0"/>
            <a:chExt cx="1482461" cy="5748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472777" y="544248"/>
            <a:ext cx="1111845" cy="484452"/>
            <a:chOff x="0" y="0"/>
            <a:chExt cx="1482461" cy="645937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114" id="114"/>
          <p:cNvGrpSpPr/>
          <p:nvPr/>
        </p:nvGrpSpPr>
        <p:grpSpPr>
          <a:xfrm rot="0">
            <a:off x="2263038" y="1240692"/>
            <a:ext cx="4644925" cy="4593372"/>
            <a:chOff x="0" y="0"/>
            <a:chExt cx="37272311" cy="36858631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37272311" cy="36858631"/>
            </a:xfrm>
            <a:custGeom>
              <a:avLst/>
              <a:gdLst/>
              <a:ahLst/>
              <a:cxnLst/>
              <a:rect r="r" b="b" t="t" l="l"/>
              <a:pathLst>
                <a:path h="36858631" w="37272311">
                  <a:moveTo>
                    <a:pt x="28335" y="0"/>
                  </a:moveTo>
                  <a:lnTo>
                    <a:pt x="37243978" y="0"/>
                  </a:lnTo>
                  <a:cubicBezTo>
                    <a:pt x="37251491" y="0"/>
                    <a:pt x="37258699" y="2985"/>
                    <a:pt x="37264011" y="8299"/>
                  </a:cubicBezTo>
                  <a:cubicBezTo>
                    <a:pt x="37269325" y="13613"/>
                    <a:pt x="37272311" y="20820"/>
                    <a:pt x="37272311" y="28335"/>
                  </a:cubicBezTo>
                  <a:lnTo>
                    <a:pt x="37272311" y="36830298"/>
                  </a:lnTo>
                  <a:cubicBezTo>
                    <a:pt x="37272311" y="36837810"/>
                    <a:pt x="37269325" y="36845019"/>
                    <a:pt x="37264011" y="36850331"/>
                  </a:cubicBezTo>
                  <a:cubicBezTo>
                    <a:pt x="37258699" y="36855645"/>
                    <a:pt x="37251491" y="36858631"/>
                    <a:pt x="37243978" y="36858631"/>
                  </a:cubicBezTo>
                  <a:lnTo>
                    <a:pt x="28335" y="36858631"/>
                  </a:lnTo>
                  <a:cubicBezTo>
                    <a:pt x="20820" y="36858631"/>
                    <a:pt x="13613" y="36855645"/>
                    <a:pt x="8299" y="36850331"/>
                  </a:cubicBezTo>
                  <a:cubicBezTo>
                    <a:pt x="2985" y="36845019"/>
                    <a:pt x="0" y="36837810"/>
                    <a:pt x="0" y="36830298"/>
                  </a:cubicBezTo>
                  <a:lnTo>
                    <a:pt x="0" y="28335"/>
                  </a:lnTo>
                  <a:cubicBezTo>
                    <a:pt x="0" y="20820"/>
                    <a:pt x="2985" y="13613"/>
                    <a:pt x="8299" y="8299"/>
                  </a:cubicBezTo>
                  <a:cubicBezTo>
                    <a:pt x="13613" y="2985"/>
                    <a:pt x="20820" y="0"/>
                    <a:pt x="28335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15166" t="0" r="-15166" b="0"/>
              </a:stretch>
            </a:blipFill>
          </p:spPr>
        </p:sp>
      </p:grpSp>
      <p:grpSp>
        <p:nvGrpSpPr>
          <p:cNvPr name="Group 116" id="116"/>
          <p:cNvGrpSpPr/>
          <p:nvPr/>
        </p:nvGrpSpPr>
        <p:grpSpPr>
          <a:xfrm rot="0">
            <a:off x="7492005" y="4664928"/>
            <a:ext cx="4624755" cy="4593372"/>
            <a:chOff x="0" y="0"/>
            <a:chExt cx="32889319" cy="3266614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32889320" cy="32666139"/>
            </a:xfrm>
            <a:custGeom>
              <a:avLst/>
              <a:gdLst/>
              <a:ahLst/>
              <a:cxnLst/>
              <a:rect r="r" b="b" t="t" l="l"/>
              <a:pathLst>
                <a:path h="32666139" w="32889320">
                  <a:moveTo>
                    <a:pt x="28458" y="0"/>
                  </a:moveTo>
                  <a:lnTo>
                    <a:pt x="32860862" y="0"/>
                  </a:lnTo>
                  <a:cubicBezTo>
                    <a:pt x="32868409" y="0"/>
                    <a:pt x="32875646" y="2998"/>
                    <a:pt x="32880985" y="8335"/>
                  </a:cubicBezTo>
                  <a:cubicBezTo>
                    <a:pt x="32886321" y="13672"/>
                    <a:pt x="32889320" y="20911"/>
                    <a:pt x="32889320" y="28458"/>
                  </a:cubicBezTo>
                  <a:lnTo>
                    <a:pt x="32889320" y="32637682"/>
                  </a:lnTo>
                  <a:cubicBezTo>
                    <a:pt x="32889320" y="32653399"/>
                    <a:pt x="32876579" y="32666139"/>
                    <a:pt x="32860862" y="32666139"/>
                  </a:cubicBezTo>
                  <a:lnTo>
                    <a:pt x="28458" y="32666139"/>
                  </a:lnTo>
                  <a:cubicBezTo>
                    <a:pt x="20911" y="32666139"/>
                    <a:pt x="13672" y="32663141"/>
                    <a:pt x="8335" y="32657805"/>
                  </a:cubicBezTo>
                  <a:cubicBezTo>
                    <a:pt x="2998" y="32652466"/>
                    <a:pt x="0" y="32645229"/>
                    <a:pt x="0" y="32637682"/>
                  </a:cubicBezTo>
                  <a:lnTo>
                    <a:pt x="0" y="28458"/>
                  </a:lnTo>
                  <a:cubicBezTo>
                    <a:pt x="0" y="20911"/>
                    <a:pt x="2998" y="13672"/>
                    <a:pt x="8335" y="8335"/>
                  </a:cubicBezTo>
                  <a:cubicBezTo>
                    <a:pt x="13672" y="2998"/>
                    <a:pt x="20911" y="0"/>
                    <a:pt x="28458" y="0"/>
                  </a:cubicBezTo>
                  <a:close/>
                </a:path>
              </a:pathLst>
            </a:custGeom>
            <a:blipFill>
              <a:blip r:embed="rId6"/>
              <a:stretch>
                <a:fillRect l="-24537" t="0" r="-24537" b="0"/>
              </a:stretch>
            </a:blipFill>
          </p:spPr>
        </p:sp>
      </p:grpSp>
      <p:sp>
        <p:nvSpPr>
          <p:cNvPr name="TextBox 118" id="118"/>
          <p:cNvSpPr txBox="true"/>
          <p:nvPr/>
        </p:nvSpPr>
        <p:spPr>
          <a:xfrm rot="0">
            <a:off x="8804317" y="6423437"/>
            <a:ext cx="2000131" cy="62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38"/>
              </a:lnSpc>
              <a:spcBef>
                <a:spcPct val="0"/>
              </a:spcBef>
            </a:pPr>
            <a:r>
              <a:rPr lang="en-US" b="true" sz="36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grpSp>
        <p:nvGrpSpPr>
          <p:cNvPr name="Group 119" id="119"/>
          <p:cNvGrpSpPr>
            <a:grpSpLocks noChangeAspect="true"/>
          </p:cNvGrpSpPr>
          <p:nvPr/>
        </p:nvGrpSpPr>
        <p:grpSpPr>
          <a:xfrm rot="0">
            <a:off x="3790674" y="1523394"/>
            <a:ext cx="1589653" cy="1589653"/>
            <a:chOff x="0" y="0"/>
            <a:chExt cx="495300" cy="49530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122" id="122"/>
          <p:cNvSpPr/>
          <p:nvPr/>
        </p:nvSpPr>
        <p:spPr>
          <a:xfrm flipH="false" flipV="false" rot="0">
            <a:off x="9076529" y="4845227"/>
            <a:ext cx="1727918" cy="1727918"/>
          </a:xfrm>
          <a:custGeom>
            <a:avLst/>
            <a:gdLst/>
            <a:ahLst/>
            <a:cxnLst/>
            <a:rect r="r" b="b" t="t" l="l"/>
            <a:pathLst>
              <a:path h="1727918" w="1727918">
                <a:moveTo>
                  <a:pt x="0" y="0"/>
                </a:moveTo>
                <a:lnTo>
                  <a:pt x="1727919" y="0"/>
                </a:lnTo>
                <a:lnTo>
                  <a:pt x="1727919" y="1727918"/>
                </a:lnTo>
                <a:lnTo>
                  <a:pt x="0" y="172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3" id="123"/>
          <p:cNvGrpSpPr>
            <a:grpSpLocks noChangeAspect="true"/>
          </p:cNvGrpSpPr>
          <p:nvPr/>
        </p:nvGrpSpPr>
        <p:grpSpPr>
          <a:xfrm rot="0">
            <a:off x="9076529" y="4845227"/>
            <a:ext cx="1547551" cy="1547551"/>
            <a:chOff x="0" y="0"/>
            <a:chExt cx="495300" cy="49530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26" id="126"/>
          <p:cNvGrpSpPr/>
          <p:nvPr/>
        </p:nvGrpSpPr>
        <p:grpSpPr>
          <a:xfrm rot="0">
            <a:off x="12697784" y="1240692"/>
            <a:ext cx="4624755" cy="4709567"/>
            <a:chOff x="0" y="0"/>
            <a:chExt cx="32889319" cy="33492474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32889320" cy="33492473"/>
            </a:xfrm>
            <a:custGeom>
              <a:avLst/>
              <a:gdLst/>
              <a:ahLst/>
              <a:cxnLst/>
              <a:rect r="r" b="b" t="t" l="l"/>
              <a:pathLst>
                <a:path h="33492473" w="32889320">
                  <a:moveTo>
                    <a:pt x="28458" y="0"/>
                  </a:moveTo>
                  <a:lnTo>
                    <a:pt x="32860862" y="0"/>
                  </a:lnTo>
                  <a:cubicBezTo>
                    <a:pt x="32868409" y="0"/>
                    <a:pt x="32875646" y="2998"/>
                    <a:pt x="32880985" y="8335"/>
                  </a:cubicBezTo>
                  <a:cubicBezTo>
                    <a:pt x="32886321" y="13672"/>
                    <a:pt x="32889320" y="20911"/>
                    <a:pt x="32889320" y="28458"/>
                  </a:cubicBezTo>
                  <a:lnTo>
                    <a:pt x="32889320" y="33464016"/>
                  </a:lnTo>
                  <a:cubicBezTo>
                    <a:pt x="32889320" y="33471563"/>
                    <a:pt x="32886321" y="33478800"/>
                    <a:pt x="32880985" y="33484139"/>
                  </a:cubicBezTo>
                  <a:cubicBezTo>
                    <a:pt x="32875646" y="33489475"/>
                    <a:pt x="32868409" y="33492473"/>
                    <a:pt x="32860862" y="33492473"/>
                  </a:cubicBezTo>
                  <a:lnTo>
                    <a:pt x="28458" y="33492473"/>
                  </a:lnTo>
                  <a:cubicBezTo>
                    <a:pt x="12741" y="33492473"/>
                    <a:pt x="0" y="33479733"/>
                    <a:pt x="0" y="33464016"/>
                  </a:cubicBezTo>
                  <a:lnTo>
                    <a:pt x="0" y="28458"/>
                  </a:lnTo>
                  <a:cubicBezTo>
                    <a:pt x="0" y="20911"/>
                    <a:pt x="2998" y="13672"/>
                    <a:pt x="8335" y="8335"/>
                  </a:cubicBezTo>
                  <a:cubicBezTo>
                    <a:pt x="13672" y="2998"/>
                    <a:pt x="20911" y="0"/>
                    <a:pt x="28458" y="0"/>
                  </a:cubicBezTo>
                  <a:close/>
                </a:path>
              </a:pathLst>
            </a:custGeom>
            <a:blipFill>
              <a:blip r:embed="rId6"/>
              <a:stretch>
                <a:fillRect l="-26423" t="0" r="-26423" b="0"/>
              </a:stretch>
            </a:blipFill>
          </p:spPr>
        </p:sp>
      </p:grpSp>
      <p:sp>
        <p:nvSpPr>
          <p:cNvPr name="Freeform 128" id="128"/>
          <p:cNvSpPr/>
          <p:nvPr/>
        </p:nvSpPr>
        <p:spPr>
          <a:xfrm flipH="false" flipV="false" rot="0">
            <a:off x="14146203" y="1457178"/>
            <a:ext cx="1727918" cy="1727918"/>
          </a:xfrm>
          <a:custGeom>
            <a:avLst/>
            <a:gdLst/>
            <a:ahLst/>
            <a:cxnLst/>
            <a:rect r="r" b="b" t="t" l="l"/>
            <a:pathLst>
              <a:path h="1727918" w="1727918">
                <a:moveTo>
                  <a:pt x="0" y="0"/>
                </a:moveTo>
                <a:lnTo>
                  <a:pt x="1727918" y="0"/>
                </a:lnTo>
                <a:lnTo>
                  <a:pt x="1727918" y="1727919"/>
                </a:lnTo>
                <a:lnTo>
                  <a:pt x="0" y="1727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9" id="129"/>
          <p:cNvGrpSpPr>
            <a:grpSpLocks noChangeAspect="true"/>
          </p:cNvGrpSpPr>
          <p:nvPr/>
        </p:nvGrpSpPr>
        <p:grpSpPr>
          <a:xfrm rot="0">
            <a:off x="14146203" y="1457178"/>
            <a:ext cx="1547551" cy="1547551"/>
            <a:chOff x="0" y="0"/>
            <a:chExt cx="495300" cy="495300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Freeform 131" id="131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132" id="132"/>
          <p:cNvSpPr/>
          <p:nvPr/>
        </p:nvSpPr>
        <p:spPr>
          <a:xfrm flipH="false" flipV="false" rot="0">
            <a:off x="14520337" y="1796562"/>
            <a:ext cx="799281" cy="868784"/>
          </a:xfrm>
          <a:custGeom>
            <a:avLst/>
            <a:gdLst/>
            <a:ahLst/>
            <a:cxnLst/>
            <a:rect r="r" b="b" t="t" l="l"/>
            <a:pathLst>
              <a:path h="868784" w="799281">
                <a:moveTo>
                  <a:pt x="0" y="0"/>
                </a:moveTo>
                <a:lnTo>
                  <a:pt x="799282" y="0"/>
                </a:lnTo>
                <a:lnTo>
                  <a:pt x="799282" y="868784"/>
                </a:lnTo>
                <a:lnTo>
                  <a:pt x="0" y="868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3" id="133"/>
          <p:cNvSpPr/>
          <p:nvPr/>
        </p:nvSpPr>
        <p:spPr>
          <a:xfrm flipH="false" flipV="false" rot="0">
            <a:off x="4173295" y="1878484"/>
            <a:ext cx="824412" cy="872393"/>
          </a:xfrm>
          <a:custGeom>
            <a:avLst/>
            <a:gdLst/>
            <a:ahLst/>
            <a:cxnLst/>
            <a:rect r="r" b="b" t="t" l="l"/>
            <a:pathLst>
              <a:path h="872393" w="824412">
                <a:moveTo>
                  <a:pt x="0" y="0"/>
                </a:moveTo>
                <a:lnTo>
                  <a:pt x="824412" y="0"/>
                </a:lnTo>
                <a:lnTo>
                  <a:pt x="824412" y="872393"/>
                </a:lnTo>
                <a:lnTo>
                  <a:pt x="0" y="872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4" id="134"/>
          <p:cNvSpPr/>
          <p:nvPr/>
        </p:nvSpPr>
        <p:spPr>
          <a:xfrm flipH="false" flipV="false" rot="0">
            <a:off x="9417797" y="5186495"/>
            <a:ext cx="865016" cy="865016"/>
          </a:xfrm>
          <a:custGeom>
            <a:avLst/>
            <a:gdLst/>
            <a:ahLst/>
            <a:cxnLst/>
            <a:rect r="r" b="b" t="t" l="l"/>
            <a:pathLst>
              <a:path h="865016" w="865016">
                <a:moveTo>
                  <a:pt x="0" y="0"/>
                </a:moveTo>
                <a:lnTo>
                  <a:pt x="865016" y="0"/>
                </a:lnTo>
                <a:lnTo>
                  <a:pt x="865016" y="865016"/>
                </a:lnTo>
                <a:lnTo>
                  <a:pt x="0" y="8650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5" id="135"/>
          <p:cNvSpPr txBox="true"/>
          <p:nvPr/>
        </p:nvSpPr>
        <p:spPr>
          <a:xfrm rot="0">
            <a:off x="3515522" y="3231922"/>
            <a:ext cx="2139957" cy="62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34"/>
              </a:lnSpc>
              <a:spcBef>
                <a:spcPct val="0"/>
              </a:spcBef>
            </a:pPr>
            <a:r>
              <a:rPr lang="en-US" b="true" sz="366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7492005" y="7044579"/>
            <a:ext cx="4624755" cy="122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REST desarrollada en PHP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3422747" y="3240375"/>
            <a:ext cx="3174830" cy="59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8"/>
              </a:lnSpc>
              <a:spcBef>
                <a:spcPct val="0"/>
              </a:spcBef>
            </a:pPr>
            <a:r>
              <a:rPr lang="en-US" b="true" sz="35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5452245" y="254127"/>
            <a:ext cx="7516021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Arquitectura Técnica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2748712" y="3856596"/>
            <a:ext cx="4342532" cy="119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relacional usando DBeaver.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2494942" y="4069028"/>
            <a:ext cx="4181118" cy="118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4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Interfaz de Usuario</a:t>
            </a:r>
          </a:p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desarrollada en PHP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2777" y="544248"/>
            <a:ext cx="1111845" cy="484452"/>
            <a:chOff x="0" y="0"/>
            <a:chExt cx="1482461" cy="64593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0">
            <a:off x="472777" y="9258300"/>
            <a:ext cx="1111845" cy="484452"/>
            <a:chOff x="0" y="0"/>
            <a:chExt cx="1482461" cy="645937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93231" cy="118051"/>
              <a:chOff x="0" y="0"/>
              <a:chExt cx="812800" cy="102918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270590"/>
              <a:ext cx="93231" cy="118051"/>
              <a:chOff x="0" y="0"/>
              <a:chExt cx="812800" cy="102918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77846" y="0"/>
              <a:ext cx="93231" cy="118051"/>
              <a:chOff x="0" y="0"/>
              <a:chExt cx="812800" cy="10291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77846" y="270590"/>
              <a:ext cx="93231" cy="118051"/>
              <a:chOff x="0" y="0"/>
              <a:chExt cx="812800" cy="102918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55692" y="0"/>
              <a:ext cx="93231" cy="118051"/>
              <a:chOff x="0" y="0"/>
              <a:chExt cx="812800" cy="102918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55692" y="270590"/>
              <a:ext cx="93231" cy="118051"/>
              <a:chOff x="0" y="0"/>
              <a:chExt cx="812800" cy="102918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833538" y="0"/>
              <a:ext cx="93231" cy="118051"/>
              <a:chOff x="0" y="0"/>
              <a:chExt cx="812800" cy="102918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33538" y="270590"/>
              <a:ext cx="93231" cy="118051"/>
              <a:chOff x="0" y="0"/>
              <a:chExt cx="812800" cy="102918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11384" y="0"/>
              <a:ext cx="93231" cy="118051"/>
              <a:chOff x="0" y="0"/>
              <a:chExt cx="812800" cy="102918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11384" y="270590"/>
              <a:ext cx="93231" cy="118051"/>
              <a:chOff x="0" y="0"/>
              <a:chExt cx="812800" cy="102918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89230" y="0"/>
              <a:ext cx="93231" cy="118051"/>
              <a:chOff x="0" y="0"/>
              <a:chExt cx="812800" cy="102918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389230" y="270590"/>
              <a:ext cx="93231" cy="118051"/>
              <a:chOff x="0" y="0"/>
              <a:chExt cx="812800" cy="102918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0" y="527886"/>
              <a:ext cx="93231" cy="118051"/>
              <a:chOff x="0" y="0"/>
              <a:chExt cx="812800" cy="102918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77846" y="527886"/>
              <a:ext cx="93231" cy="118051"/>
              <a:chOff x="0" y="0"/>
              <a:chExt cx="812800" cy="102918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555692" y="527886"/>
              <a:ext cx="93231" cy="118051"/>
              <a:chOff x="0" y="0"/>
              <a:chExt cx="812800" cy="102918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833538" y="527886"/>
              <a:ext cx="93231" cy="118051"/>
              <a:chOff x="0" y="0"/>
              <a:chExt cx="812800" cy="102918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111384" y="527886"/>
              <a:ext cx="93231" cy="118051"/>
              <a:chOff x="0" y="0"/>
              <a:chExt cx="812800" cy="102918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389230" y="527886"/>
              <a:ext cx="93231" cy="118051"/>
              <a:chOff x="0" y="0"/>
              <a:chExt cx="812800" cy="102918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1029187"/>
              </a:xfrm>
              <a:custGeom>
                <a:avLst/>
                <a:gdLst/>
                <a:ahLst/>
                <a:cxnLst/>
                <a:rect r="r" b="b" t="t" l="l"/>
                <a:pathLst>
                  <a:path h="1029187" w="812800">
                    <a:moveTo>
                      <a:pt x="406400" y="0"/>
                    </a:moveTo>
                    <a:cubicBezTo>
                      <a:pt x="181951" y="0"/>
                      <a:pt x="0" y="230391"/>
                      <a:pt x="0" y="514594"/>
                    </a:cubicBezTo>
                    <a:cubicBezTo>
                      <a:pt x="0" y="798796"/>
                      <a:pt x="181951" y="1029187"/>
                      <a:pt x="406400" y="1029187"/>
                    </a:cubicBezTo>
                    <a:cubicBezTo>
                      <a:pt x="630849" y="1029187"/>
                      <a:pt x="812800" y="798796"/>
                      <a:pt x="812800" y="514594"/>
                    </a:cubicBezTo>
                    <a:cubicBezTo>
                      <a:pt x="812800" y="23039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-8289"/>
                <a:ext cx="660400" cy="940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TextBox 114" id="114"/>
          <p:cNvSpPr txBox="true"/>
          <p:nvPr/>
        </p:nvSpPr>
        <p:spPr>
          <a:xfrm rot="0">
            <a:off x="3033260" y="3942468"/>
            <a:ext cx="12221480" cy="241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1"/>
              </a:lnSpc>
            </a:pPr>
            <a:r>
              <a:rPr lang="en-US" sz="8455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Demostración Funcional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17385"/>
            <a:ext cx="2869078" cy="3569615"/>
          </a:xfrm>
          <a:custGeom>
            <a:avLst/>
            <a:gdLst/>
            <a:ahLst/>
            <a:cxnLst/>
            <a:rect r="r" b="b" t="t" l="l"/>
            <a:pathLst>
              <a:path h="3569615" w="2869078">
                <a:moveTo>
                  <a:pt x="0" y="0"/>
                </a:moveTo>
                <a:lnTo>
                  <a:pt x="2869078" y="0"/>
                </a:lnTo>
                <a:lnTo>
                  <a:pt x="2869078" y="3569615"/>
                </a:lnTo>
                <a:lnTo>
                  <a:pt x="0" y="356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79428" y="3004946"/>
            <a:ext cx="5048250" cy="6253354"/>
            <a:chOff x="0" y="0"/>
            <a:chExt cx="37351278" cy="46267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51277" cy="46267672"/>
            </a:xfrm>
            <a:custGeom>
              <a:avLst/>
              <a:gdLst/>
              <a:ahLst/>
              <a:cxnLst/>
              <a:rect r="r" b="b" t="t" l="l"/>
              <a:pathLst>
                <a:path h="46267672" w="37351277">
                  <a:moveTo>
                    <a:pt x="26071" y="0"/>
                  </a:moveTo>
                  <a:lnTo>
                    <a:pt x="37325207" y="0"/>
                  </a:lnTo>
                  <a:cubicBezTo>
                    <a:pt x="37332121" y="0"/>
                    <a:pt x="37338750" y="2747"/>
                    <a:pt x="37343640" y="7636"/>
                  </a:cubicBezTo>
                  <a:cubicBezTo>
                    <a:pt x="37348530" y="12525"/>
                    <a:pt x="37351277" y="19156"/>
                    <a:pt x="37351277" y="26071"/>
                  </a:cubicBezTo>
                  <a:lnTo>
                    <a:pt x="37351277" y="46241602"/>
                  </a:lnTo>
                  <a:cubicBezTo>
                    <a:pt x="37351277" y="46255998"/>
                    <a:pt x="37339603" y="46267672"/>
                    <a:pt x="37325207" y="46267672"/>
                  </a:cubicBezTo>
                  <a:lnTo>
                    <a:pt x="26071" y="46267672"/>
                  </a:lnTo>
                  <a:cubicBezTo>
                    <a:pt x="11672" y="46267672"/>
                    <a:pt x="0" y="46255998"/>
                    <a:pt x="0" y="46241602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31628" t="0" r="-3162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777" y="597549"/>
            <a:ext cx="1111845" cy="431151"/>
            <a:chOff x="0" y="0"/>
            <a:chExt cx="1482461" cy="57486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61" id="61"/>
          <p:cNvGrpSpPr/>
          <p:nvPr/>
        </p:nvGrpSpPr>
        <p:grpSpPr>
          <a:xfrm rot="0">
            <a:off x="16703377" y="9042724"/>
            <a:ext cx="1111845" cy="431151"/>
            <a:chOff x="0" y="0"/>
            <a:chExt cx="1482461" cy="574869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sp>
        <p:nvSpPr>
          <p:cNvPr name="TextBox 116" id="116"/>
          <p:cNvSpPr txBox="true"/>
          <p:nvPr/>
        </p:nvSpPr>
        <p:spPr>
          <a:xfrm rot="0">
            <a:off x="4189714" y="3477333"/>
            <a:ext cx="3827678" cy="67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b="true" sz="39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Antes (Manual)</a:t>
            </a:r>
          </a:p>
        </p:txBody>
      </p:sp>
      <p:grpSp>
        <p:nvGrpSpPr>
          <p:cNvPr name="Group 117" id="117"/>
          <p:cNvGrpSpPr/>
          <p:nvPr/>
        </p:nvGrpSpPr>
        <p:grpSpPr>
          <a:xfrm rot="0">
            <a:off x="5141069" y="1567054"/>
            <a:ext cx="1924968" cy="1924968"/>
            <a:chOff x="0" y="0"/>
            <a:chExt cx="2566624" cy="2566624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2566624" cy="2566624"/>
            </a:xfrm>
            <a:custGeom>
              <a:avLst/>
              <a:gdLst/>
              <a:ahLst/>
              <a:cxnLst/>
              <a:rect r="r" b="b" t="t" l="l"/>
              <a:pathLst>
                <a:path h="2566624" w="2566624">
                  <a:moveTo>
                    <a:pt x="0" y="0"/>
                  </a:moveTo>
                  <a:lnTo>
                    <a:pt x="2566624" y="0"/>
                  </a:lnTo>
                  <a:lnTo>
                    <a:pt x="2566624" y="2566624"/>
                  </a:lnTo>
                  <a:lnTo>
                    <a:pt x="0" y="2566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19" id="119"/>
            <p:cNvGrpSpPr>
              <a:grpSpLocks noChangeAspect="true"/>
            </p:cNvGrpSpPr>
            <p:nvPr/>
          </p:nvGrpSpPr>
          <p:grpSpPr>
            <a:xfrm rot="0">
              <a:off x="0" y="0"/>
              <a:ext cx="2298709" cy="2298709"/>
              <a:chOff x="0" y="0"/>
              <a:chExt cx="495300" cy="49530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21" id="121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22" id="122"/>
            <p:cNvSpPr/>
            <p:nvPr/>
          </p:nvSpPr>
          <p:spPr>
            <a:xfrm flipH="false" flipV="false" rot="0">
              <a:off x="480805" y="520082"/>
              <a:ext cx="1337100" cy="1258545"/>
            </a:xfrm>
            <a:custGeom>
              <a:avLst/>
              <a:gdLst/>
              <a:ahLst/>
              <a:cxnLst/>
              <a:rect r="r" b="b" t="t" l="l"/>
              <a:pathLst>
                <a:path h="1258545" w="1337100">
                  <a:moveTo>
                    <a:pt x="0" y="0"/>
                  </a:moveTo>
                  <a:lnTo>
                    <a:pt x="1337099" y="0"/>
                  </a:lnTo>
                  <a:lnTo>
                    <a:pt x="1337099" y="1258545"/>
                  </a:lnTo>
                  <a:lnTo>
                    <a:pt x="0" y="1258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3" id="123"/>
          <p:cNvGrpSpPr/>
          <p:nvPr/>
        </p:nvGrpSpPr>
        <p:grpSpPr>
          <a:xfrm rot="0">
            <a:off x="9852519" y="3004946"/>
            <a:ext cx="5048250" cy="6253354"/>
            <a:chOff x="0" y="0"/>
            <a:chExt cx="37351278" cy="46267672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37351277" cy="46267672"/>
            </a:xfrm>
            <a:custGeom>
              <a:avLst/>
              <a:gdLst/>
              <a:ahLst/>
              <a:cxnLst/>
              <a:rect r="r" b="b" t="t" l="l"/>
              <a:pathLst>
                <a:path h="46267672" w="37351277">
                  <a:moveTo>
                    <a:pt x="26071" y="0"/>
                  </a:moveTo>
                  <a:lnTo>
                    <a:pt x="37325207" y="0"/>
                  </a:lnTo>
                  <a:cubicBezTo>
                    <a:pt x="37332121" y="0"/>
                    <a:pt x="37338750" y="2747"/>
                    <a:pt x="37343640" y="7636"/>
                  </a:cubicBezTo>
                  <a:cubicBezTo>
                    <a:pt x="37348530" y="12525"/>
                    <a:pt x="37351277" y="19156"/>
                    <a:pt x="37351277" y="26071"/>
                  </a:cubicBezTo>
                  <a:lnTo>
                    <a:pt x="37351277" y="46241602"/>
                  </a:lnTo>
                  <a:cubicBezTo>
                    <a:pt x="37351277" y="46255998"/>
                    <a:pt x="37339603" y="46267672"/>
                    <a:pt x="37325207" y="46267672"/>
                  </a:cubicBezTo>
                  <a:lnTo>
                    <a:pt x="26071" y="46267672"/>
                  </a:lnTo>
                  <a:cubicBezTo>
                    <a:pt x="11672" y="46267672"/>
                    <a:pt x="0" y="46255998"/>
                    <a:pt x="0" y="46241602"/>
                  </a:cubicBezTo>
                  <a:lnTo>
                    <a:pt x="0" y="26071"/>
                  </a:lnTo>
                  <a:cubicBezTo>
                    <a:pt x="0" y="11672"/>
                    <a:pt x="11672" y="0"/>
                    <a:pt x="26071" y="0"/>
                  </a:cubicBez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-31628" t="0" r="-31628" b="0"/>
              </a:stretch>
            </a:blipFill>
          </p:spPr>
        </p:sp>
      </p:grpSp>
      <p:sp>
        <p:nvSpPr>
          <p:cNvPr name="TextBox 125" id="125"/>
          <p:cNvSpPr txBox="true"/>
          <p:nvPr/>
        </p:nvSpPr>
        <p:spPr>
          <a:xfrm rot="0">
            <a:off x="9800373" y="3477333"/>
            <a:ext cx="5100396" cy="67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b="true" sz="39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Ahora (Plataforma)</a:t>
            </a:r>
          </a:p>
        </p:txBody>
      </p:sp>
      <p:grpSp>
        <p:nvGrpSpPr>
          <p:cNvPr name="Group 126" id="126"/>
          <p:cNvGrpSpPr/>
          <p:nvPr/>
        </p:nvGrpSpPr>
        <p:grpSpPr>
          <a:xfrm rot="0">
            <a:off x="11414160" y="1567054"/>
            <a:ext cx="1916974" cy="1916974"/>
            <a:chOff x="0" y="0"/>
            <a:chExt cx="2555965" cy="2555965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2555965" cy="2555965"/>
            </a:xfrm>
            <a:custGeom>
              <a:avLst/>
              <a:gdLst/>
              <a:ahLst/>
              <a:cxnLst/>
              <a:rect r="r" b="b" t="t" l="l"/>
              <a:pathLst>
                <a:path h="2555965" w="2555965">
                  <a:moveTo>
                    <a:pt x="0" y="0"/>
                  </a:moveTo>
                  <a:lnTo>
                    <a:pt x="2555965" y="0"/>
                  </a:lnTo>
                  <a:lnTo>
                    <a:pt x="2555965" y="2555965"/>
                  </a:lnTo>
                  <a:lnTo>
                    <a:pt x="0" y="255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28" id="128"/>
            <p:cNvGrpSpPr>
              <a:grpSpLocks noChangeAspect="true"/>
            </p:cNvGrpSpPr>
            <p:nvPr/>
          </p:nvGrpSpPr>
          <p:grpSpPr>
            <a:xfrm rot="0">
              <a:off x="0" y="0"/>
              <a:ext cx="2289163" cy="2289163"/>
              <a:chOff x="0" y="0"/>
              <a:chExt cx="495300" cy="495300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161616"/>
              </a:solidFill>
            </p:spPr>
          </p:sp>
          <p:sp>
            <p:nvSpPr>
              <p:cNvPr name="Freeform 130" id="130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</p:grpSp>
      <p:sp>
        <p:nvSpPr>
          <p:cNvPr name="Freeform 131" id="131"/>
          <p:cNvSpPr/>
          <p:nvPr/>
        </p:nvSpPr>
        <p:spPr>
          <a:xfrm flipH="false" flipV="false" rot="0">
            <a:off x="11632026" y="1780644"/>
            <a:ext cx="1302540" cy="1302540"/>
          </a:xfrm>
          <a:custGeom>
            <a:avLst/>
            <a:gdLst/>
            <a:ahLst/>
            <a:cxnLst/>
            <a:rect r="r" b="b" t="t" l="l"/>
            <a:pathLst>
              <a:path h="1302540" w="1302540">
                <a:moveTo>
                  <a:pt x="0" y="0"/>
                </a:moveTo>
                <a:lnTo>
                  <a:pt x="1302540" y="0"/>
                </a:lnTo>
                <a:lnTo>
                  <a:pt x="1302540" y="1302539"/>
                </a:lnTo>
                <a:lnTo>
                  <a:pt x="0" y="1302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2" id="132"/>
          <p:cNvSpPr txBox="true"/>
          <p:nvPr/>
        </p:nvSpPr>
        <p:spPr>
          <a:xfrm rot="0">
            <a:off x="3958664" y="254090"/>
            <a:ext cx="10726530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Resultados e Impacto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3722461" y="5057775"/>
            <a:ext cx="476218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Caos, Papel, Tiempos muertos.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9910999" y="4311808"/>
            <a:ext cx="4931290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ización: 100% del proceso en web.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Centralización: Fuente única de verdad.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 para BI: Datos estructurados listos para análisis.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7379" y="2245360"/>
            <a:ext cx="6581921" cy="147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Conclusiones y Proyección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7379" y="4035552"/>
            <a:ext cx="6581921" cy="49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Hito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Software funcion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entregado con autonomía.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Aprendizaje: Gestión de incertidumbre y rigor técnico.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Proyección del Equipo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Interés en Ingeniería de Datos y Big Data.</a:t>
            </a:r>
          </a:p>
          <a:p>
            <a:pPr algn="l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Enfoque en arquitecturas escalables.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-486282" y="3724783"/>
            <a:ext cx="10692325" cy="2837434"/>
            <a:chOff x="0" y="0"/>
            <a:chExt cx="55536285" cy="14737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536288" cy="14737724"/>
            </a:xfrm>
            <a:custGeom>
              <a:avLst/>
              <a:gdLst/>
              <a:ahLst/>
              <a:cxnLst/>
              <a:rect r="r" b="b" t="t" l="l"/>
              <a:pathLst>
                <a:path h="14737724" w="55536288">
                  <a:moveTo>
                    <a:pt x="12309" y="0"/>
                  </a:moveTo>
                  <a:lnTo>
                    <a:pt x="55523978" y="0"/>
                  </a:lnTo>
                  <a:cubicBezTo>
                    <a:pt x="55527240" y="0"/>
                    <a:pt x="55530372" y="1297"/>
                    <a:pt x="55532685" y="3605"/>
                  </a:cubicBezTo>
                  <a:cubicBezTo>
                    <a:pt x="55534992" y="5914"/>
                    <a:pt x="55536288" y="9045"/>
                    <a:pt x="55536288" y="12309"/>
                  </a:cubicBezTo>
                  <a:lnTo>
                    <a:pt x="55536288" y="14725414"/>
                  </a:lnTo>
                  <a:cubicBezTo>
                    <a:pt x="55536288" y="14732212"/>
                    <a:pt x="55530775" y="14737724"/>
                    <a:pt x="55523978" y="14737724"/>
                  </a:cubicBezTo>
                  <a:lnTo>
                    <a:pt x="12309" y="14737724"/>
                  </a:lnTo>
                  <a:cubicBezTo>
                    <a:pt x="5511" y="14737724"/>
                    <a:pt x="0" y="14732212"/>
                    <a:pt x="0" y="14725414"/>
                  </a:cubicBezTo>
                  <a:lnTo>
                    <a:pt x="0" y="12309"/>
                  </a:lnTo>
                  <a:cubicBezTo>
                    <a:pt x="0" y="5511"/>
                    <a:pt x="5511" y="0"/>
                    <a:pt x="123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4060" r="0" b="-5186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86282" y="-1144048"/>
            <a:ext cx="10692325" cy="4557560"/>
            <a:chOff x="0" y="0"/>
            <a:chExt cx="55536285" cy="236721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536288" cy="23672115"/>
            </a:xfrm>
            <a:custGeom>
              <a:avLst/>
              <a:gdLst/>
              <a:ahLst/>
              <a:cxnLst/>
              <a:rect r="r" b="b" t="t" l="l"/>
              <a:pathLst>
                <a:path h="23672115" w="55536288">
                  <a:moveTo>
                    <a:pt x="12309" y="0"/>
                  </a:moveTo>
                  <a:lnTo>
                    <a:pt x="55523978" y="0"/>
                  </a:lnTo>
                  <a:cubicBezTo>
                    <a:pt x="55527240" y="0"/>
                    <a:pt x="55530372" y="1297"/>
                    <a:pt x="55532685" y="3605"/>
                  </a:cubicBezTo>
                  <a:cubicBezTo>
                    <a:pt x="55534992" y="5914"/>
                    <a:pt x="55536288" y="9045"/>
                    <a:pt x="55536288" y="12309"/>
                  </a:cubicBezTo>
                  <a:lnTo>
                    <a:pt x="55536288" y="23659805"/>
                  </a:lnTo>
                  <a:cubicBezTo>
                    <a:pt x="55536288" y="23666603"/>
                    <a:pt x="55530775" y="23672115"/>
                    <a:pt x="55523978" y="23672115"/>
                  </a:cubicBezTo>
                  <a:lnTo>
                    <a:pt x="12309" y="23672115"/>
                  </a:lnTo>
                  <a:cubicBezTo>
                    <a:pt x="5511" y="23672115"/>
                    <a:pt x="0" y="23666603"/>
                    <a:pt x="0" y="23659805"/>
                  </a:cubicBezTo>
                  <a:lnTo>
                    <a:pt x="0" y="12309"/>
                  </a:lnTo>
                  <a:cubicBezTo>
                    <a:pt x="0" y="5511"/>
                    <a:pt x="5511" y="0"/>
                    <a:pt x="123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7800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86282" y="6876542"/>
            <a:ext cx="10692325" cy="4557560"/>
            <a:chOff x="0" y="0"/>
            <a:chExt cx="55536285" cy="236721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536288" cy="23672115"/>
            </a:xfrm>
            <a:custGeom>
              <a:avLst/>
              <a:gdLst/>
              <a:ahLst/>
              <a:cxnLst/>
              <a:rect r="r" b="b" t="t" l="l"/>
              <a:pathLst>
                <a:path h="23672115" w="55536288">
                  <a:moveTo>
                    <a:pt x="12309" y="0"/>
                  </a:moveTo>
                  <a:lnTo>
                    <a:pt x="55523978" y="0"/>
                  </a:lnTo>
                  <a:cubicBezTo>
                    <a:pt x="55527240" y="0"/>
                    <a:pt x="55530372" y="1297"/>
                    <a:pt x="55532685" y="3605"/>
                  </a:cubicBezTo>
                  <a:cubicBezTo>
                    <a:pt x="55534992" y="5914"/>
                    <a:pt x="55536288" y="9045"/>
                    <a:pt x="55536288" y="12309"/>
                  </a:cubicBezTo>
                  <a:lnTo>
                    <a:pt x="55536288" y="23659805"/>
                  </a:lnTo>
                  <a:cubicBezTo>
                    <a:pt x="55536288" y="23666603"/>
                    <a:pt x="55530775" y="23672115"/>
                    <a:pt x="55523978" y="23672115"/>
                  </a:cubicBezTo>
                  <a:lnTo>
                    <a:pt x="12309" y="23672115"/>
                  </a:lnTo>
                  <a:cubicBezTo>
                    <a:pt x="5511" y="23672115"/>
                    <a:pt x="0" y="23666603"/>
                    <a:pt x="0" y="23659805"/>
                  </a:cubicBezTo>
                  <a:lnTo>
                    <a:pt x="0" y="12309"/>
                  </a:lnTo>
                  <a:cubicBezTo>
                    <a:pt x="0" y="5511"/>
                    <a:pt x="5511" y="0"/>
                    <a:pt x="123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8007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36541" y="1028700"/>
            <a:ext cx="1111845" cy="431151"/>
            <a:chOff x="0" y="0"/>
            <a:chExt cx="1482461" cy="57486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  <p:grpSp>
        <p:nvGrpSpPr>
          <p:cNvPr name="Group 66" id="66"/>
          <p:cNvGrpSpPr/>
          <p:nvPr/>
        </p:nvGrpSpPr>
        <p:grpSpPr>
          <a:xfrm rot="0">
            <a:off x="1028700" y="8939746"/>
            <a:ext cx="1111845" cy="431151"/>
            <a:chOff x="0" y="0"/>
            <a:chExt cx="1482461" cy="574869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93231" cy="93231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240819"/>
              <a:ext cx="93231" cy="93231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277846" y="0"/>
              <a:ext cx="93231" cy="93231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77846" y="240819"/>
              <a:ext cx="93231" cy="93231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555692" y="0"/>
              <a:ext cx="93231" cy="93231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555692" y="240819"/>
              <a:ext cx="93231" cy="93231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833538" y="0"/>
              <a:ext cx="93231" cy="93231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833538" y="240819"/>
              <a:ext cx="93231" cy="93231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111384" y="0"/>
              <a:ext cx="93231" cy="93231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1111384" y="240819"/>
              <a:ext cx="93231" cy="93231"/>
              <a:chOff x="0" y="0"/>
              <a:chExt cx="812800" cy="81280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1389230" y="0"/>
              <a:ext cx="93231" cy="93231"/>
              <a:chOff x="0" y="0"/>
              <a:chExt cx="812800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1389230" y="240819"/>
              <a:ext cx="93231" cy="93231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0" y="481638"/>
              <a:ext cx="93231" cy="93231"/>
              <a:chOff x="0" y="0"/>
              <a:chExt cx="812800" cy="812800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277846" y="481638"/>
              <a:ext cx="93231" cy="93231"/>
              <a:chOff x="0" y="0"/>
              <a:chExt cx="812800" cy="812800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555692" y="481638"/>
              <a:ext cx="93231" cy="93231"/>
              <a:chOff x="0" y="0"/>
              <a:chExt cx="812800" cy="81280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833538" y="481638"/>
              <a:ext cx="93231" cy="93231"/>
              <a:chOff x="0" y="0"/>
              <a:chExt cx="812800" cy="81280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1111384" y="481638"/>
              <a:ext cx="93231" cy="93231"/>
              <a:chOff x="0" y="0"/>
              <a:chExt cx="812800" cy="812800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1389230" y="481638"/>
              <a:ext cx="93231" cy="93231"/>
              <a:chOff x="0" y="0"/>
              <a:chExt cx="812800" cy="812800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2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DAG5FfaMujI</dc:identifier>
  <dcterms:modified xsi:type="dcterms:W3CDTF">2011-08-01T06:04:30Z</dcterms:modified>
  <cp:revision>1</cp:revision>
  <dc:title>Fase 2 final presentación</dc:title>
</cp:coreProperties>
</file>